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  <p:sldMasterId id="2147483699" r:id="rId3"/>
  </p:sldMasterIdLst>
  <p:notesMasterIdLst>
    <p:notesMasterId r:id="rId60"/>
  </p:notesMasterIdLst>
  <p:handoutMasterIdLst>
    <p:handoutMasterId r:id="rId61"/>
  </p:handoutMasterIdLst>
  <p:sldIdLst>
    <p:sldId id="304" r:id="rId4"/>
    <p:sldId id="310" r:id="rId5"/>
    <p:sldId id="314" r:id="rId6"/>
    <p:sldId id="322" r:id="rId7"/>
    <p:sldId id="323" r:id="rId8"/>
    <p:sldId id="345" r:id="rId9"/>
    <p:sldId id="324" r:id="rId10"/>
    <p:sldId id="325" r:id="rId11"/>
    <p:sldId id="327" r:id="rId12"/>
    <p:sldId id="326" r:id="rId13"/>
    <p:sldId id="328" r:id="rId14"/>
    <p:sldId id="329" r:id="rId15"/>
    <p:sldId id="346" r:id="rId16"/>
    <p:sldId id="344" r:id="rId17"/>
    <p:sldId id="316" r:id="rId18"/>
    <p:sldId id="331" r:id="rId19"/>
    <p:sldId id="332" r:id="rId20"/>
    <p:sldId id="315" r:id="rId21"/>
    <p:sldId id="335" r:id="rId22"/>
    <p:sldId id="333" r:id="rId23"/>
    <p:sldId id="334" r:id="rId24"/>
    <p:sldId id="339" r:id="rId25"/>
    <p:sldId id="349" r:id="rId26"/>
    <p:sldId id="353" r:id="rId27"/>
    <p:sldId id="367" r:id="rId28"/>
    <p:sldId id="354" r:id="rId29"/>
    <p:sldId id="355" r:id="rId30"/>
    <p:sldId id="365" r:id="rId31"/>
    <p:sldId id="359" r:id="rId32"/>
    <p:sldId id="360" r:id="rId33"/>
    <p:sldId id="361" r:id="rId34"/>
    <p:sldId id="362" r:id="rId35"/>
    <p:sldId id="363" r:id="rId36"/>
    <p:sldId id="356" r:id="rId37"/>
    <p:sldId id="357" r:id="rId38"/>
    <p:sldId id="340" r:id="rId39"/>
    <p:sldId id="369" r:id="rId40"/>
    <p:sldId id="370" r:id="rId41"/>
    <p:sldId id="379" r:id="rId42"/>
    <p:sldId id="376" r:id="rId43"/>
    <p:sldId id="377" r:id="rId44"/>
    <p:sldId id="378" r:id="rId45"/>
    <p:sldId id="382" r:id="rId46"/>
    <p:sldId id="386" r:id="rId47"/>
    <p:sldId id="389" r:id="rId48"/>
    <p:sldId id="391" r:id="rId49"/>
    <p:sldId id="392" r:id="rId50"/>
    <p:sldId id="393" r:id="rId51"/>
    <p:sldId id="394" r:id="rId52"/>
    <p:sldId id="395" r:id="rId53"/>
    <p:sldId id="398" r:id="rId54"/>
    <p:sldId id="399" r:id="rId55"/>
    <p:sldId id="400" r:id="rId56"/>
    <p:sldId id="319" r:id="rId57"/>
    <p:sldId id="383" r:id="rId58"/>
    <p:sldId id="401" r:id="rId5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3C46"/>
    <a:srgbClr val="E88200"/>
    <a:srgbClr val="0097DA"/>
    <a:srgbClr val="F8696B"/>
    <a:srgbClr val="63BE7B"/>
    <a:srgbClr val="FFEB84"/>
    <a:srgbClr val="B24324"/>
    <a:srgbClr val="F2A047"/>
    <a:srgbClr val="009976"/>
    <a:srgbClr val="8C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5"/>
    <p:restoredTop sz="88439"/>
  </p:normalViewPr>
  <p:slideViewPr>
    <p:cSldViewPr snapToGrid="0" snapToObjects="1">
      <p:cViewPr>
        <p:scale>
          <a:sx n="80" d="100"/>
          <a:sy n="80" d="100"/>
        </p:scale>
        <p:origin x="2336" y="7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0" dirty="0" smtClean="0">
                <a:latin typeface="Arial" charset="0"/>
                <a:ea typeface="Arial" charset="0"/>
                <a:cs typeface="Arial" charset="0"/>
              </a:rPr>
              <a:t>Classification</a:t>
            </a:r>
            <a:r>
              <a:rPr lang="en-US" b="0" baseline="0" dirty="0" smtClean="0">
                <a:latin typeface="Arial" charset="0"/>
                <a:ea typeface="Arial" charset="0"/>
                <a:cs typeface="Arial" charset="0"/>
              </a:rPr>
              <a:t> Accuracy for each Material</a:t>
            </a:r>
            <a:endParaRPr lang="en-US" b="0" dirty="0">
              <a:latin typeface="Arial" charset="0"/>
              <a:ea typeface="Arial" charset="0"/>
              <a:cs typeface="Arial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Linear</c:v>
                </c:pt>
              </c:strCache>
            </c:strRef>
          </c:tx>
          <c:spPr>
            <a:solidFill>
              <a:srgbClr val="E88200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0.21</c:v>
                </c:pt>
                <c:pt idx="1">
                  <c:v>0.21</c:v>
                </c:pt>
                <c:pt idx="2">
                  <c:v>0.3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Quadratic</c:v>
                </c:pt>
              </c:strCache>
            </c:strRef>
          </c:tx>
          <c:spPr>
            <a:solidFill>
              <a:srgbClr val="009976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0.73</c:v>
                </c:pt>
                <c:pt idx="1">
                  <c:v>0.67</c:v>
                </c:pt>
                <c:pt idx="2">
                  <c:v>0.78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Gaussian</c:v>
                </c:pt>
              </c:strCache>
            </c:strRef>
          </c:tx>
          <c:spPr>
            <a:solidFill>
              <a:srgbClr val="0097DA"/>
            </a:solidFill>
            <a:ln>
              <a:solidFill>
                <a:schemeClr val="bg1">
                  <a:lumMod val="50000"/>
                </a:schemeClr>
              </a:solidFill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1018 Mild Steel</c:v>
                </c:pt>
                <c:pt idx="1">
                  <c:v>A36 Mild Steel</c:v>
                </c:pt>
                <c:pt idx="2">
                  <c:v>Stainless Steel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0.81</c:v>
                </c:pt>
                <c:pt idx="1">
                  <c:v>0.72</c:v>
                </c:pt>
                <c:pt idx="2">
                  <c:v>0.81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082640416"/>
        <c:axId val="-2082636912"/>
      </c:barChart>
      <c:catAx>
        <c:axId val="-208264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636912"/>
        <c:crosses val="autoZero"/>
        <c:auto val="1"/>
        <c:lblAlgn val="ctr"/>
        <c:lblOffset val="100"/>
        <c:noMultiLvlLbl val="0"/>
      </c:catAx>
      <c:valAx>
        <c:axId val="-2082636912"/>
        <c:scaling>
          <c:orientation val="minMax"/>
          <c:max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6404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B408E95-8F5D-BC49-8E09-C220B4E1A75C}" type="datetimeFigureOut">
              <a:rPr lang="en-US" altLang="en-US"/>
              <a:pPr/>
              <a:t>4/27/16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402194F-9FC2-B24E-AE25-101394041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025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9474E4A-0167-1E44-9F44-1B338582AFB0}" type="datetimeFigureOut">
              <a:rPr lang="en-US" altLang="en-US"/>
              <a:pPr/>
              <a:t>4/27/16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12ACC4E-2C80-D746-8F06-8CF305C76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95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  <a:r>
              <a:rPr lang="en-US" baseline="0" dirty="0" smtClean="0"/>
              <a:t> My name is Max Ferguson. </a:t>
            </a:r>
          </a:p>
          <a:p>
            <a:r>
              <a:rPr lang="en-US" baseline="0" dirty="0" smtClean="0"/>
              <a:t>Today I’m going to dive a little deeper into the analysis we have been doing at Stanford University</a:t>
            </a:r>
          </a:p>
          <a:p>
            <a:r>
              <a:rPr lang="en-US" baseline="0" dirty="0" smtClean="0"/>
              <a:t>Show you some really cool things we can do with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356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</a:t>
            </a:r>
            <a:r>
              <a:rPr lang="en-US" baseline="0" dirty="0" smtClean="0"/>
              <a:t> to by showing you the cool things we can do with vibration and audio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02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2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a threshold</a:t>
            </a:r>
            <a:r>
              <a:rPr lang="en-US" baseline="0" dirty="0" smtClean="0"/>
              <a:t> to assign the cut boundaries.</a:t>
            </a:r>
          </a:p>
          <a:p>
            <a:r>
              <a:rPr lang="en-US" baseline="0" dirty="0" smtClean="0"/>
              <a:t>You can see over the length of the tool life the vibration increases, as the tool wears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36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calculate</a:t>
            </a:r>
            <a:r>
              <a:rPr lang="en-US" baseline="0" dirty="0" smtClean="0"/>
              <a:t> the frequency content of each cut.</a:t>
            </a:r>
          </a:p>
          <a:p>
            <a:r>
              <a:rPr lang="en-US" baseline="0" dirty="0" smtClean="0"/>
              <a:t>This is </a:t>
            </a:r>
            <a:r>
              <a:rPr lang="en-US" baseline="0" dirty="0" err="1" smtClean="0"/>
              <a:t>frequencey</a:t>
            </a:r>
            <a:r>
              <a:rPr lang="en-US" baseline="0" smtClean="0"/>
              <a:t>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52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</a:t>
            </a:r>
            <a:r>
              <a:rPr lang="en-US" baseline="0" dirty="0" smtClean="0"/>
              <a:t> discussion by </a:t>
            </a:r>
            <a:r>
              <a:rPr lang="en-US" baseline="0" dirty="0" err="1" smtClean="0"/>
              <a:t>Raunak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91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9602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6811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2DCE287D-1398-8442-A085-44FA70858D53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81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2568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811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166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198082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3902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DB0A953-6452-3F41-BE33-067351E0D7A0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96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70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306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38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249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0488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49A81AC-5550-6B42-B0B6-387DEE5A804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91FC1F4-668F-964B-9CE3-69B3DB21F8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1.jpg"/><Relationship Id="rId7" Type="http://schemas.openxmlformats.org/officeDocument/2006/relationships/image" Target="../media/image32.jpg"/><Relationship Id="rId8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chart" Target="../charts/char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eg"/><Relationship Id="rId5" Type="http://schemas.openxmlformats.org/officeDocument/2006/relationships/image" Target="../media/image50.jpg"/><Relationship Id="rId6" Type="http://schemas.openxmlformats.org/officeDocument/2006/relationships/image" Target="../media/image51.jpg"/><Relationship Id="rId7" Type="http://schemas.openxmlformats.org/officeDocument/2006/relationships/image" Target="../media/image52.jpg"/><Relationship Id="rId8" Type="http://schemas.openxmlformats.org/officeDocument/2006/relationships/image" Target="../media/image53.jpg"/><Relationship Id="rId9" Type="http://schemas.openxmlformats.org/officeDocument/2006/relationships/image" Target="../media/image5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41.png"/><Relationship Id="rId7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jpg"/><Relationship Id="rId12" Type="http://schemas.openxmlformats.org/officeDocument/2006/relationships/image" Target="../media/image5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5.jpg"/><Relationship Id="rId7" Type="http://schemas.openxmlformats.org/officeDocument/2006/relationships/image" Target="../media/image56.png"/><Relationship Id="rId8" Type="http://schemas.openxmlformats.org/officeDocument/2006/relationships/image" Target="../media/image57.jpg"/><Relationship Id="rId9" Type="http://schemas.openxmlformats.org/officeDocument/2006/relationships/image" Target="../media/image58.png"/><Relationship Id="rId10" Type="http://schemas.openxmlformats.org/officeDocument/2006/relationships/image" Target="../media/image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iff"/><Relationship Id="rId4" Type="http://schemas.openxmlformats.org/officeDocument/2006/relationships/image" Target="../media/image61.jpg"/><Relationship Id="rId5" Type="http://schemas.openxmlformats.org/officeDocument/2006/relationships/image" Target="../media/image62.jpg"/><Relationship Id="rId6" Type="http://schemas.openxmlformats.org/officeDocument/2006/relationships/image" Target="../media/image63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8.tiff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4" Type="http://schemas.openxmlformats.org/officeDocument/2006/relationships/image" Target="../media/image5.jpg"/><Relationship Id="rId5" Type="http://schemas.openxmlformats.org/officeDocument/2006/relationships/image" Target="../media/image71.tiff"/><Relationship Id="rId6" Type="http://schemas.openxmlformats.org/officeDocument/2006/relationships/image" Target="../media/image72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r>
              <a:rPr lang="en-US" altLang="en-US" b="1" dirty="0">
                <a:latin typeface="Arial" charset="0"/>
                <a:ea typeface="ＭＳ Ｐゴシック" charset="-128"/>
              </a:rPr>
              <a:t>Machine Learning for Monitoring of Manufacturing Systems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Engineering Informatics Group</a:t>
            </a:r>
          </a:p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4/20/16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78163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Max Ferguson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28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 (Rotation Speed)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9" y="1351089"/>
            <a:ext cx="7973242" cy="4692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4569" y="4700336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3000 RPM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227053" y="4963253"/>
            <a:ext cx="625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6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Audio Frequency Content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9" y="1351089"/>
            <a:ext cx="7973241" cy="46928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07958" y="60419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Audio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9448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marL="0" indent="0"/>
            <a:r>
              <a:rPr lang="en-US" altLang="en-US" dirty="0">
                <a:latin typeface="Arial" charset="0"/>
                <a:ea typeface="ＭＳ Ｐゴシック" charset="-128"/>
              </a:rPr>
              <a:t>Early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Observations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>
              <a:lnSpc>
                <a:spcPct val="200000"/>
              </a:lnSpc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Signal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energy increases as tool wears</a:t>
            </a:r>
          </a:p>
          <a:p>
            <a:pPr lvl="1">
              <a:lnSpc>
                <a:spcPct val="200000"/>
              </a:lnSpc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Rotation speed can be inferred from the vibration spectra</a:t>
            </a:r>
          </a:p>
          <a:p>
            <a:pPr lvl="1">
              <a:lnSpc>
                <a:spcPct val="200000"/>
              </a:lnSpc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There is a notable increase in vibration when the tool is milling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940776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946484" y="1890630"/>
            <a:ext cx="3611229" cy="1235075"/>
          </a:xfrm>
        </p:spPr>
        <p:txBody>
          <a:bodyPr/>
          <a:lstStyle/>
          <a:p>
            <a:r>
              <a:rPr lang="en-US" sz="3200" dirty="0" smtClean="0"/>
              <a:t>Identifying </a:t>
            </a:r>
            <a:r>
              <a:rPr lang="en-US" sz="3200" dirty="0" smtClean="0"/>
              <a:t>Milling Machine Behavior </a:t>
            </a:r>
            <a:endParaRPr lang="en-US" altLang="en-US" sz="32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7921" r="298" b="12625"/>
          <a:stretch/>
        </p:blipFill>
        <p:spPr>
          <a:xfrm>
            <a:off x="4788731" y="2261224"/>
            <a:ext cx="2650063" cy="1777376"/>
          </a:xfrm>
          <a:ln w="63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50389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Extracting Vibration </a:t>
            </a:r>
            <a:r>
              <a:rPr lang="en-US" dirty="0" smtClean="0">
                <a:ea typeface="+mj-ea"/>
                <a:cs typeface="+mj-cs"/>
              </a:rPr>
              <a:t>Energy Features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3787776"/>
            <a:ext cx="2789551" cy="2092163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42" y="3787776"/>
            <a:ext cx="2789553" cy="2092164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5" y="1211263"/>
            <a:ext cx="2937692" cy="2203269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624" y="1243806"/>
            <a:ext cx="2894301" cy="2170725"/>
          </a:xfrm>
        </p:spPr>
      </p:pic>
      <p:cxnSp>
        <p:nvCxnSpPr>
          <p:cNvPr id="17" name="Straight Arrow Connector 16"/>
          <p:cNvCxnSpPr/>
          <p:nvPr/>
        </p:nvCxnSpPr>
        <p:spPr>
          <a:xfrm>
            <a:off x="6761075" y="3539613"/>
            <a:ext cx="89974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637641" y="3046537"/>
                <a:ext cx="1018997" cy="1148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AU" sz="3400" i="1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400" i="1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AU" sz="3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AU" sz="3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AU" sz="3400" i="1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AU" sz="3400" i="1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AU" sz="3400" i="1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AU" sz="3400" i="1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AU" sz="3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7641" y="3046537"/>
                <a:ext cx="1018997" cy="11481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6818949" y="3128774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PCA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57926" y="515126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82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E882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57926" y="266876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17694" y="267678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9674" y="512320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3C46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483C4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3095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Principal Components of Signal Energy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1" y="1349538"/>
            <a:ext cx="7971966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300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Gaussian Mixture Model Classification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2" y="1349538"/>
            <a:ext cx="7971966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32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ea typeface="+mj-ea"/>
                <a:cs typeface="+mj-cs"/>
              </a:rPr>
              <a:t>Conventional and </a:t>
            </a:r>
            <a:r>
              <a:rPr lang="en-US" dirty="0"/>
              <a:t>Climb </a:t>
            </a:r>
            <a:r>
              <a:rPr lang="en-US" dirty="0" smtClean="0">
                <a:ea typeface="+mj-ea"/>
                <a:cs typeface="+mj-cs"/>
              </a:rPr>
              <a:t>Milling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49325" y="1211262"/>
            <a:ext cx="3787775" cy="5646737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Conventional Milling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Prone to heat hardening</a:t>
            </a: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Often leads to faster blade wear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19" name="Content Placeholder 18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14" y="1835150"/>
            <a:ext cx="2300684" cy="2509838"/>
          </a:xfrm>
          <a:solidFill>
            <a:schemeClr val="bg1"/>
          </a:solidFill>
          <a:ln>
            <a:solidFill>
              <a:schemeClr val="accent6"/>
            </a:solidFill>
          </a:ln>
          <a:effectLst>
            <a:outerShdw blurRad="50800" dist="38100" dir="2700000" sx="99000" sy="99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76800" y="1211262"/>
            <a:ext cx="3779838" cy="5646738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Climb Milling</a:t>
            </a: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>
              <a:ea typeface="+mn-ea"/>
              <a:cs typeface="+mn-cs"/>
            </a:endParaRPr>
          </a:p>
          <a:p>
            <a:pPr marL="0" indent="0" fontAlgn="auto">
              <a:spcAft>
                <a:spcPts val="0"/>
              </a:spcAft>
              <a:buFont typeface="Arial"/>
              <a:buNone/>
              <a:defRPr/>
            </a:pPr>
            <a:endParaRPr lang="en-US" dirty="0" smtClean="0">
              <a:ea typeface="+mn-ea"/>
              <a:cs typeface="+mn-cs"/>
            </a:endParaRP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Releases more vibration energy, especially at the cutting frequency</a:t>
            </a:r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>
                <a:ea typeface="+mn-ea"/>
                <a:cs typeface="+mn-cs"/>
              </a:rPr>
              <a:t>Can impose a lot of stress on the milling machine and cutting tool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2970" y="1835150"/>
            <a:ext cx="1933122" cy="2509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sx="99000" sy="99000" algn="ctr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7425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Milling Cut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Classification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538"/>
            <a:ext cx="7973241" cy="469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18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Contents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0"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Manufacturing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Collecting data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</a:t>
            </a:r>
            <a:r>
              <a:rPr lang="en-US" altLang="en-US" dirty="0">
                <a:latin typeface="Arial" charset="0"/>
                <a:ea typeface="ＭＳ Ｐゴシック" charset="-128"/>
              </a:rPr>
              <a:t>m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achine behavior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material type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tool wear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r>
              <a:rPr lang="en-US" altLang="en-US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Exchanging Machine Learning Models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Predictive Model Markup Language (PMML)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Looking to the Future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Identifying sudden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failure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Generalizing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tool wear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recognition with online </a:t>
            </a:r>
            <a:r>
              <a:rPr lang="en-US" altLang="en-US" dirty="0">
                <a:latin typeface="Arial" charset="0"/>
                <a:ea typeface="ＭＳ Ｐゴシック" charset="-128"/>
              </a:rPr>
              <a:t>l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earning</a:t>
            </a:r>
          </a:p>
          <a:p>
            <a:pPr lvl="1"/>
            <a:r>
              <a:rPr lang="en-US" altLang="en-US" dirty="0" smtClean="0">
                <a:latin typeface="Arial" charset="0"/>
                <a:ea typeface="ＭＳ Ｐゴシック" charset="-128"/>
              </a:rPr>
              <a:t>Questions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Milling Cut </a:t>
            </a:r>
            <a:r>
              <a:rPr lang="en-US" altLang="en-US" dirty="0">
                <a:latin typeface="Arial" charset="0"/>
                <a:ea typeface="ＭＳ Ｐゴシック" charset="-128"/>
              </a:rPr>
              <a:t>Classification</a:t>
            </a: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538"/>
            <a:ext cx="7973242" cy="469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0759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Cut Classification - Conclusion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>
              <a:spcBef>
                <a:spcPts val="1776"/>
              </a:spcBef>
              <a:spcAft>
                <a:spcPts val="1200"/>
              </a:spcAft>
            </a:pPr>
            <a:r>
              <a:rPr lang="en-US" altLang="en-US" sz="2400" dirty="0" smtClean="0">
                <a:latin typeface="Arial" charset="0"/>
                <a:ea typeface="ＭＳ Ｐゴシック" charset="-128"/>
              </a:rPr>
              <a:t>We can tell what operation the machine is performing from the vibration and audio data</a:t>
            </a:r>
          </a:p>
          <a:p>
            <a:pPr lvl="1">
              <a:spcBef>
                <a:spcPts val="1776"/>
              </a:spcBef>
              <a:spcAft>
                <a:spcPts val="1200"/>
              </a:spcAft>
            </a:pPr>
            <a:r>
              <a:rPr lang="en-US" altLang="en-US" sz="2400" dirty="0" smtClean="0">
                <a:latin typeface="Arial" charset="0"/>
                <a:ea typeface="ＭＳ Ｐゴシック" charset="-128"/>
              </a:rPr>
              <a:t>Climb </a:t>
            </a:r>
            <a:r>
              <a:rPr lang="en-US" altLang="en-US" sz="2400" dirty="0">
                <a:latin typeface="Arial" charset="0"/>
                <a:ea typeface="ＭＳ Ｐゴシック" charset="-128"/>
              </a:rPr>
              <a:t>cutting releases more vibration energy than conventional cutting</a:t>
            </a:r>
          </a:p>
          <a:p>
            <a:pPr lvl="1"/>
            <a:r>
              <a:rPr lang="en-US" altLang="en-US" sz="2400" dirty="0" smtClean="0">
                <a:latin typeface="Arial" charset="0"/>
                <a:ea typeface="ＭＳ Ｐゴシック" charset="-128"/>
              </a:rPr>
              <a:t>A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simple clustering algorithm can </a:t>
            </a:r>
            <a:r>
              <a:rPr lang="en-US" altLang="en-US" sz="2400" b="1" dirty="0" smtClean="0">
                <a:latin typeface="Arial" charset="0"/>
                <a:ea typeface="ＭＳ Ｐゴシック" charset="-128"/>
              </a:rPr>
              <a:t>automatically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 detect machine behavior</a:t>
            </a:r>
            <a:endParaRPr lang="en-US" altLang="en-US" sz="2400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1056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882316" y="2131260"/>
            <a:ext cx="3675397" cy="1235075"/>
          </a:xfrm>
        </p:spPr>
        <p:txBody>
          <a:bodyPr/>
          <a:lstStyle/>
          <a:p>
            <a:r>
              <a:rPr lang="en-US" altLang="en-US" sz="3800" dirty="0" smtClean="0">
                <a:latin typeface="Arial" charset="0"/>
                <a:ea typeface="ＭＳ Ｐゴシック" charset="-128"/>
              </a:rPr>
              <a:t>Classifying Material </a:t>
            </a:r>
            <a:r>
              <a:rPr lang="en-US" altLang="en-US" sz="3800" dirty="0" smtClean="0">
                <a:latin typeface="Arial" charset="0"/>
                <a:ea typeface="ＭＳ Ｐゴシック" charset="-128"/>
              </a:rPr>
              <a:t>Type</a:t>
            </a:r>
            <a:endParaRPr lang="en-US" altLang="en-US" sz="3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59" t="9066" r="17306" b="15175"/>
          <a:stretch/>
        </p:blipFill>
        <p:spPr>
          <a:xfrm>
            <a:off x="4737100" y="2428875"/>
            <a:ext cx="2108200" cy="2108200"/>
          </a:xfrm>
        </p:spPr>
      </p:pic>
    </p:spTree>
    <p:extLst>
      <p:ext uri="{BB962C8B-B14F-4D97-AF65-F5344CB8AC3E}">
        <p14:creationId xmlns:p14="http://schemas.microsoft.com/office/powerpoint/2010/main" val="16118249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475064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Milling different materials produces different audio (and vibration) signals</a:t>
            </a:r>
          </a:p>
          <a:p>
            <a:pPr marL="0" lvl="1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If sensors can detect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material type,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they might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be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able to </a:t>
            </a:r>
            <a:r>
              <a:rPr lang="en-US" altLang="en-US" sz="2000" b="1" dirty="0" smtClean="0">
                <a:latin typeface="Arial" charset="0"/>
                <a:ea typeface="ＭＳ Ｐゴシック" charset="-128"/>
              </a:rPr>
              <a:t>detect </a:t>
            </a:r>
            <a:r>
              <a:rPr lang="en-US" altLang="en-US" sz="2000" b="1" dirty="0" smtClean="0">
                <a:latin typeface="Arial" charset="0"/>
                <a:ea typeface="ＭＳ Ｐゴシック" charset="-128"/>
              </a:rPr>
              <a:t>material defects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Being able to detect material yield strength and elasticity could help to </a:t>
            </a:r>
            <a:r>
              <a:rPr lang="en-US" altLang="en-US" sz="2000" b="1" dirty="0" smtClean="0">
                <a:latin typeface="Arial" charset="0"/>
                <a:ea typeface="ＭＳ Ｐゴシック" charset="-128"/>
              </a:rPr>
              <a:t>automate quality control</a:t>
            </a: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6147516" y="1342662"/>
            <a:ext cx="2423538" cy="1159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147516" y="2799374"/>
            <a:ext cx="2423538" cy="10747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6147516" y="4275744"/>
            <a:ext cx="2041573" cy="1299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54916" y="2441957"/>
            <a:ext cx="11544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Stainless</a:t>
            </a:r>
            <a:r>
              <a:rPr lang="en-US" sz="1200" dirty="0" smtClean="0"/>
              <a:t> Steel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87557" y="3874160"/>
            <a:ext cx="1173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A36 Mild Steel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45234" y="5695586"/>
            <a:ext cx="1241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charset="0"/>
                <a:ea typeface="Arial" charset="0"/>
                <a:cs typeface="Arial" charset="0"/>
              </a:rPr>
              <a:t>1018 Mild Steel</a:t>
            </a: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863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Vibration Energy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11" y="3455751"/>
            <a:ext cx="1847135" cy="1385351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410" y="3455750"/>
            <a:ext cx="1847137" cy="1385352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673352"/>
            <a:ext cx="1945229" cy="1458921"/>
          </a:xfrm>
        </p:spPr>
      </p:pic>
      <p:pic>
        <p:nvPicPr>
          <p:cNvPr id="11" name="Content Placeholder 10"/>
          <p:cNvPicPr>
            <a:picLocks noGrp="1" noChangeAspect="1"/>
          </p:cNvPicPr>
          <p:nvPr>
            <p:ph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31" y="1673352"/>
            <a:ext cx="1916497" cy="1437372"/>
          </a:xfrm>
        </p:spPr>
      </p:pic>
      <p:cxnSp>
        <p:nvCxnSpPr>
          <p:cNvPr id="17" name="Straight Arrow Connector 16"/>
          <p:cNvCxnSpPr/>
          <p:nvPr/>
        </p:nvCxnSpPr>
        <p:spPr>
          <a:xfrm>
            <a:off x="5059673" y="3216642"/>
            <a:ext cx="146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22654" y="264906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SVM</a:t>
            </a:r>
            <a:endParaRPr lang="en-US" dirty="0">
              <a:solidFill>
                <a:schemeClr val="bg2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6823946" y="1703555"/>
            <a:ext cx="1908279" cy="9128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823947" y="2776700"/>
            <a:ext cx="1908279" cy="84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6823946" y="3818268"/>
            <a:ext cx="1607522" cy="10228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024053" y="5164580"/>
            <a:ext cx="2076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Vibration Energy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23946" y="5208807"/>
            <a:ext cx="1719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Material Type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24792" y="426895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82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E882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724792" y="254042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50376" y="254845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42356" y="424089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3C46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483C4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888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- Support Vector Machine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4" y="1285266"/>
            <a:ext cx="2988790" cy="2736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Calibri" panose="020F0502020204030204" pitchFamily="34" charset="0"/>
                  </a:rPr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0" smtClean="0">
                            <a:solidFill>
                              <a:srgbClr val="3C45F6"/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are on the marginal lines 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4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/>
          <p:cNvSpPr txBox="1"/>
          <p:nvPr/>
        </p:nvSpPr>
        <p:spPr>
          <a:xfrm>
            <a:off x="809545" y="4240388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</a:rPr>
              <a:t>Reduces an optimization problem: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809545" y="2623328"/>
            <a:ext cx="3499887" cy="1322606"/>
            <a:chOff x="468334" y="1175654"/>
            <a:chExt cx="3499887" cy="1322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b="1" i="1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  <a:ea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/>
            <p:cNvSpPr/>
            <p:nvPr/>
          </p:nvSpPr>
          <p:spPr>
            <a:xfrm>
              <a:off x="468334" y="1255258"/>
              <a:ext cx="986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alibri" panose="020F0502020204030204" pitchFamily="34" charset="0"/>
                </a:rPr>
                <a:t>Width</a:t>
              </a:r>
              <a:endParaRPr lang="ko-KR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(+1)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>
                                <a:solidFill>
                                  <a:srgbClr val="3C45F6"/>
                                </a:solidFill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(−1)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o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2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/>
          <p:cNvGrpSpPr/>
          <p:nvPr/>
        </p:nvGrpSpPr>
        <p:grpSpPr>
          <a:xfrm>
            <a:off x="3024354" y="4932637"/>
            <a:ext cx="4411947" cy="1019423"/>
            <a:chOff x="4071266" y="3417326"/>
            <a:chExt cx="4411947" cy="1019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60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altLang="ko-KR" sz="16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altLang="ko-KR" sz="1600" dirty="0" smtClean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/>
                <p:cNvSpPr/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s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t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    </m:t>
                        </m:r>
                        <m:sSup>
                          <m:sSup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600" b="0" i="1" dirty="0" smtClean="0">
                            <a:latin typeface="Cambria Math"/>
                          </a:rPr>
                          <m:t>−1</m:t>
                        </m:r>
                        <m:r>
                          <a:rPr lang="en-US" altLang="ko-KR" sz="1600" b="0" i="1" dirty="0" smtClean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ko-KR" sz="1600" b="0" i="1" dirty="0" smtClean="0">
                            <a:latin typeface="Cambria Math"/>
                          </a:rPr>
                          <m:t>0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=1, …,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ko-KR" altLang="en-US" sz="16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6667" b="-10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Rectangle 114"/>
          <p:cNvSpPr/>
          <p:nvPr/>
        </p:nvSpPr>
        <p:spPr>
          <a:xfrm>
            <a:off x="3024354" y="4802264"/>
            <a:ext cx="5632284" cy="13117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Primal problem</a:t>
                </a:r>
              </a:p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</a:rPr>
                      <m:t>𝒘</m:t>
                    </m:r>
                    <m:r>
                      <a:rPr lang="en-US" altLang="ko-KR" sz="1600" i="1">
                        <a:latin typeface="Cambria Math"/>
                      </a:rPr>
                      <m:t>,</m:t>
                    </m:r>
                    <m:r>
                      <a:rPr lang="en-US" altLang="ko-KR" sz="16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754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6148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918374" cy="650875"/>
          </a:xfrm>
        </p:spPr>
        <p:txBody>
          <a:bodyPr rtlCol="0" anchor="ctr">
            <a:normAutofit fontScale="90000"/>
          </a:bodyPr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Predicting Material </a:t>
            </a:r>
            <a:r>
              <a:rPr lang="en-US" altLang="en-US" sz="2700" dirty="0">
                <a:latin typeface="Arial" charset="0"/>
                <a:ea typeface="ＭＳ Ｐゴシック" charset="-128"/>
              </a:rPr>
              <a:t>Type</a:t>
            </a:r>
            <a:r>
              <a:rPr lang="en-US" altLang="en-US" dirty="0">
                <a:latin typeface="Arial" charset="0"/>
                <a:ea typeface="ＭＳ Ｐゴシック" charset="-128"/>
              </a:rPr>
              <a:t> -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Multiclass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Support Vector Machine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54211" y="3647348"/>
            <a:ext cx="1832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mtClean="0">
                <a:latin typeface="Arial" charset="0"/>
                <a:ea typeface="Arial" charset="0"/>
                <a:cs typeface="Arial" charset="0"/>
              </a:rPr>
              <a:t>1018        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A36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90" r="5563"/>
          <a:stretch/>
        </p:blipFill>
        <p:spPr>
          <a:xfrm>
            <a:off x="1279673" y="4841103"/>
            <a:ext cx="1908279" cy="9128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t="18768" r="8936" b="15061"/>
          <a:stretch/>
        </p:blipFill>
        <p:spPr>
          <a:xfrm>
            <a:off x="6748359" y="4851558"/>
            <a:ext cx="1908279" cy="8462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 t="35716" r="-1091" b="614"/>
          <a:stretch/>
        </p:blipFill>
        <p:spPr>
          <a:xfrm>
            <a:off x="4187143" y="4841103"/>
            <a:ext cx="1607522" cy="1022835"/>
          </a:xfrm>
          <a:prstGeom prst="rect">
            <a:avLst/>
          </a:prstGeom>
        </p:spPr>
      </p:pic>
      <p:cxnSp>
        <p:nvCxnSpPr>
          <p:cNvPr id="20" name="Straight Arrow Connector 19"/>
          <p:cNvCxnSpPr>
            <a:endCxn id="15" idx="0"/>
          </p:cNvCxnSpPr>
          <p:nvPr/>
        </p:nvCxnSpPr>
        <p:spPr>
          <a:xfrm>
            <a:off x="4990904" y="4097438"/>
            <a:ext cx="0" cy="7436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02498" y="4107893"/>
            <a:ext cx="0" cy="7436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990904" y="4107893"/>
            <a:ext cx="27115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2233812" y="3287211"/>
            <a:ext cx="0" cy="155389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346701" y="3287211"/>
            <a:ext cx="0" cy="82068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2233812" y="3287211"/>
            <a:ext cx="411288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87143" y="2094039"/>
            <a:ext cx="0" cy="1180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33812" y="2874548"/>
            <a:ext cx="3361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Stainless Steel     Mild Steel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475" y="1477404"/>
            <a:ext cx="2727224" cy="123273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241681" y="1733320"/>
            <a:ext cx="1890924" cy="40011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New</a:t>
            </a:r>
            <a:r>
              <a:rPr lang="en-US" sz="2000" dirty="0" smtClean="0"/>
              <a:t> </a:t>
            </a:r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Sample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9436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SVM Results</a:t>
            </a:r>
            <a:endParaRPr lang="en-US" dirty="0">
              <a:ea typeface="+mj-ea"/>
              <a:cs typeface="+mj-cs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980970275"/>
              </p:ext>
            </p:extLst>
          </p:nvPr>
        </p:nvGraphicFramePr>
        <p:xfrm>
          <a:off x="1142036" y="1211805"/>
          <a:ext cx="6811220" cy="454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03363" y="5834123"/>
            <a:ext cx="326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~75 % Classification Accuracy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6183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Summary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4750643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Achieved 75% accuracy using cut energy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Very good proof of concept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Test conditions are constant so we would expect accuracy to be near 100%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We need more input features to get better classification results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12" y="1280714"/>
            <a:ext cx="2674114" cy="178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758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Extracting More Features – Low Pass Filter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Audio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0982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Data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Collection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49325" y="1211263"/>
            <a:ext cx="3074261" cy="5120089"/>
          </a:xfrm>
        </p:spPr>
        <p:txBody>
          <a:bodyPr>
            <a:normAutofit/>
          </a:bodyPr>
          <a:lstStyle/>
          <a:p>
            <a:r>
              <a:rPr lang="en-US" dirty="0"/>
              <a:t>Mori </a:t>
            </a:r>
            <a:r>
              <a:rPr lang="en-US" dirty="0" smtClean="0"/>
              <a:t>Seiki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Milling Machine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Operated at 3000 RPM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High feed rate to accelerate tool wear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4876800" y="1211263"/>
            <a:ext cx="3779838" cy="5409456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Infinite Uptime Sensor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 Acceleration Sensor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Audio Sensor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Waterproof</a:t>
            </a: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65350"/>
            <a:ext cx="3344863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854200"/>
            <a:ext cx="3074261" cy="3074261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07" y="1854200"/>
            <a:ext cx="4487364" cy="3074261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0940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Extracting More Features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Band Pass </a:t>
            </a:r>
            <a:r>
              <a:rPr lang="en-US" altLang="en-US" dirty="0">
                <a:latin typeface="Arial" charset="0"/>
                <a:ea typeface="ＭＳ Ｐゴシック" charset="-128"/>
              </a:rPr>
              <a:t>Filter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Audio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1580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Extracting More Features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High Pass </a:t>
            </a:r>
            <a:r>
              <a:rPr lang="en-US" altLang="en-US" dirty="0">
                <a:latin typeface="Arial" charset="0"/>
                <a:ea typeface="ＭＳ Ｐゴシック" charset="-128"/>
              </a:rPr>
              <a:t>Filter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5" y="1349538"/>
            <a:ext cx="7973239" cy="4692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Audio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738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Extracting More Features – Audio Log Scale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" y="1349538"/>
            <a:ext cx="7971963" cy="46920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Audio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9619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Extracting More Features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Vibration Log </a:t>
            </a:r>
            <a:r>
              <a:rPr lang="en-US" altLang="en-US" dirty="0">
                <a:latin typeface="Arial" charset="0"/>
                <a:ea typeface="ＭＳ Ｐゴシック" charset="-128"/>
              </a:rPr>
              <a:t>Scale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3" y="1349538"/>
            <a:ext cx="7971963" cy="46920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3016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–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Energy Bands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3363" y="5834123"/>
            <a:ext cx="3612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~90 % Classification Accuracy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25" y="1130300"/>
            <a:ext cx="68199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165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Material Type – Conclusion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7" y="1280713"/>
            <a:ext cx="527150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lvl="1"/>
            <a:r>
              <a:rPr lang="en-US" altLang="en-US" sz="2400" dirty="0" smtClean="0">
                <a:latin typeface="Arial" charset="0"/>
                <a:ea typeface="ＭＳ Ｐゴシック" charset="-128"/>
              </a:rPr>
              <a:t>Achieved 90% accuracy using the following features:</a:t>
            </a:r>
          </a:p>
          <a:p>
            <a:pPr lvl="2"/>
            <a:r>
              <a:rPr lang="en-US" altLang="en-US" sz="2400" dirty="0" smtClean="0">
                <a:latin typeface="Arial" charset="0"/>
                <a:ea typeface="ＭＳ Ｐゴシック" charset="-128"/>
              </a:rPr>
              <a:t>Overall vibration and audio energy (4)</a:t>
            </a:r>
          </a:p>
          <a:p>
            <a:pPr lvl="2"/>
            <a:r>
              <a:rPr lang="en-US" altLang="en-US" sz="2400" dirty="0" smtClean="0">
                <a:latin typeface="Arial" charset="0"/>
                <a:ea typeface="ＭＳ Ｐゴシック" charset="-128"/>
              </a:rPr>
              <a:t>Audio energy in three frequency bands (3)</a:t>
            </a:r>
          </a:p>
          <a:p>
            <a:pPr lvl="2"/>
            <a:r>
              <a:rPr lang="en-US" altLang="en-US" sz="2400" dirty="0" smtClean="0">
                <a:latin typeface="Arial" charset="0"/>
                <a:ea typeface="ＭＳ Ｐゴシック" charset="-128"/>
              </a:rPr>
              <a:t>Vibration energy in six frequency bands (6)</a:t>
            </a:r>
          </a:p>
          <a:p>
            <a:pPr lvl="1"/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latin typeface="Arial" charset="0"/>
                <a:ea typeface="ＭＳ Ｐゴシック" charset="-128"/>
              </a:rPr>
              <a:t>Samples from a totally different setup were predicted with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55%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accuracy</a:t>
            </a:r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latin typeface="Arial" charset="0"/>
                <a:ea typeface="ＭＳ Ｐゴシック" charset="-128"/>
              </a:rPr>
              <a:t>The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classifier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could be useful to </a:t>
            </a:r>
            <a:r>
              <a:rPr lang="en-US" altLang="en-US" sz="2400" b="1" dirty="0" smtClean="0">
                <a:latin typeface="Arial" charset="0"/>
                <a:ea typeface="ＭＳ Ｐゴシック" charset="-128"/>
              </a:rPr>
              <a:t>recognize material </a:t>
            </a:r>
            <a:r>
              <a:rPr lang="en-US" altLang="en-US" sz="2400" b="1" dirty="0" smtClean="0">
                <a:latin typeface="Arial" charset="0"/>
                <a:ea typeface="ＭＳ Ｐゴシック" charset="-128"/>
              </a:rPr>
              <a:t>defects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767" y="1125538"/>
            <a:ext cx="1995458" cy="13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86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sz="4000" dirty="0" smtClean="0">
                <a:latin typeface="Arial" charset="0"/>
                <a:ea typeface="ＭＳ Ｐゴシック" charset="-128"/>
              </a:rPr>
              <a:t>Tool </a:t>
            </a:r>
            <a:r>
              <a:rPr lang="en-US" altLang="en-US" sz="4000" dirty="0" smtClean="0">
                <a:latin typeface="Arial" charset="0"/>
                <a:ea typeface="ＭＳ Ｐゴシック" charset="-128"/>
              </a:rPr>
              <a:t>Wear Prediction</a:t>
            </a:r>
            <a:endParaRPr lang="en-US" altLang="en-US" sz="40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Machine Learning For Manufacturing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55032"/>
            <a:ext cx="2186550" cy="2186550"/>
          </a:xfrm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620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Background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887382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Goal is to predict current state of a milling machine tool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Tool wear been investigated for 40 years but never generalized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Some researchers have noted that the audio signal from the milling machine is dependent on the tool condition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73" y="3905009"/>
            <a:ext cx="1892459" cy="141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3" y="3905009"/>
            <a:ext cx="1892460" cy="1419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3905009"/>
            <a:ext cx="1892460" cy="14193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39970" y="4614680"/>
            <a:ext cx="4166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45747" y="4614680"/>
            <a:ext cx="3994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985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What is Wear?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1280713"/>
            <a:ext cx="1460339" cy="1095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2531142"/>
            <a:ext cx="1455645" cy="109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9858" r="406" b="5717"/>
          <a:stretch/>
        </p:blipFill>
        <p:spPr>
          <a:xfrm>
            <a:off x="944666" y="3778051"/>
            <a:ext cx="1458410" cy="1111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5109303"/>
            <a:ext cx="1452163" cy="108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5069711" y="5093859"/>
            <a:ext cx="1388962" cy="1099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"/>
          <a:stretch/>
        </p:blipFill>
        <p:spPr>
          <a:xfrm>
            <a:off x="5048351" y="3786581"/>
            <a:ext cx="1410322" cy="109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"/>
          <a:stretch/>
        </p:blipFill>
        <p:spPr>
          <a:xfrm>
            <a:off x="5025201" y="2497767"/>
            <a:ext cx="1433472" cy="1120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63" y="1272925"/>
            <a:ext cx="1419597" cy="10646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0152" y="1280713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50152" y="2547104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50152" y="3786581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0152" y="5109303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74204" y="1253321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74204" y="2492798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4204" y="3755502"/>
            <a:ext cx="1084302" cy="1084302"/>
          </a:xfrm>
          <a:prstGeom prst="rect">
            <a:avLst/>
          </a:prstGeom>
          <a:solidFill>
            <a:srgbClr val="B24324"/>
          </a:solidFill>
          <a:ln>
            <a:solidFill>
              <a:srgbClr val="B243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4204" y="5093813"/>
            <a:ext cx="1084302" cy="1084302"/>
          </a:xfrm>
          <a:prstGeom prst="rect">
            <a:avLst/>
          </a:prstGeom>
          <a:solidFill>
            <a:srgbClr val="B2432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73392" y="159203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74454" y="285842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1323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86734" y="5428343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1893" y="157444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1892" y="284617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2814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1201" y="542834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1745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Features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8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71" y="3617490"/>
            <a:ext cx="2062786" cy="1547089"/>
          </a:xfrm>
          <a:prstGeom prst="rect">
            <a:avLst/>
          </a:prstGeom>
        </p:spPr>
      </p:pic>
      <p:pic>
        <p:nvPicPr>
          <p:cNvPr id="9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88" y="3617489"/>
            <a:ext cx="2062788" cy="1547091"/>
          </a:xfrm>
          <a:prstGeom prst="rect">
            <a:avLst/>
          </a:prstGeo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5" y="1673351"/>
            <a:ext cx="2172332" cy="162924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731" y="1673352"/>
            <a:ext cx="2140245" cy="1605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50650" y="5516346"/>
            <a:ext cx="2751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Vibration Energy (1+3)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3" name="Content Placeholder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46" y="3536619"/>
            <a:ext cx="2903352" cy="1708830"/>
          </a:xfrm>
          <a:prstGeom prst="rect">
            <a:avLst/>
          </a:prstGeom>
        </p:spPr>
      </p:pic>
      <p:pic>
        <p:nvPicPr>
          <p:cNvPr id="14" name="Content Placeholder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246" y="1649279"/>
            <a:ext cx="2768154" cy="162925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85971" y="5516346"/>
            <a:ext cx="23423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Arial" charset="0"/>
                <a:ea typeface="Arial" charset="0"/>
                <a:cs typeface="Arial" charset="0"/>
              </a:rPr>
              <a:t>Band Energy (3+6)</a:t>
            </a:r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37086" y="457375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E882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E882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37086" y="2620639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62670" y="262866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4650" y="454569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483C46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dirty="0">
              <a:solidFill>
                <a:srgbClr val="483C4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5763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Vibration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1000 Hz Sample Rate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Acoustic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ＭＳ Ｐゴシック" charset="-128"/>
              </a:rPr>
              <a:t>8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000 Hz Sample Rate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65350"/>
            <a:ext cx="3344863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" y="1962687"/>
            <a:ext cx="3892372" cy="2919278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9" y="1978184"/>
            <a:ext cx="389237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0369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Results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2" y="1468438"/>
            <a:ext cx="57912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4482814"/>
            <a:ext cx="1460339" cy="1095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3095577"/>
            <a:ext cx="1452163" cy="1089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6979373" y="1704430"/>
            <a:ext cx="1388962" cy="1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0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Human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Labeled Tool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Wear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644039"/>
              </p:ext>
            </p:extLst>
          </p:nvPr>
        </p:nvGraphicFramePr>
        <p:xfrm>
          <a:off x="990600" y="1498600"/>
          <a:ext cx="7162800" cy="3860800"/>
        </p:xfrm>
        <a:graphic>
          <a:graphicData uri="http://schemas.openxmlformats.org/drawingml/2006/table">
            <a:tbl>
              <a:tblPr/>
              <a:tblGrid>
                <a:gridCol w="762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Part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84420" y="5732462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1 - New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2 - Lightly worn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3 - Heavily worn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9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GP Labeled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Tool Wear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83868"/>
              </p:ext>
            </p:extLst>
          </p:nvPr>
        </p:nvGraphicFramePr>
        <p:xfrm>
          <a:off x="990600" y="1498600"/>
          <a:ext cx="7162800" cy="3860800"/>
        </p:xfrm>
        <a:graphic>
          <a:graphicData uri="http://schemas.openxmlformats.org/drawingml/2006/table">
            <a:tbl>
              <a:tblPr/>
              <a:tblGrid>
                <a:gridCol w="7620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  <a:gridCol w="457200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Part #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483C46"/>
                          </a:solidFill>
                          <a:effectLst/>
                          <a:latin typeface="Calibri" charset="0"/>
                        </a:rPr>
                        <a:t>2</a:t>
                      </a:r>
                      <a:endParaRPr lang="en-US" sz="1200" b="0" i="0" u="none" strike="noStrike" dirty="0">
                        <a:solidFill>
                          <a:srgbClr val="483C46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483C46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19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nl-NL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Tool 23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84420" y="5732462"/>
            <a:ext cx="16546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1 - New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2 - Lightly worn</a:t>
            </a:r>
          </a:p>
          <a:p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3 - Heavily worn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450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Tool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Wear - Summary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486444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A Gaussian process regression model can be used to predict tool wear</a:t>
            </a:r>
          </a:p>
          <a:p>
            <a:pPr lvl="1"/>
            <a:endParaRPr lang="en-US" altLang="en-US" sz="22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The Gaussian process regression model gives us a uncertainty measure for all predictions</a:t>
            </a:r>
          </a:p>
          <a:p>
            <a:pPr marL="0" lvl="1" indent="0">
              <a:buNone/>
            </a:pPr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Even as a human, it is extremely difficult to quantify tool wear in a way that is consistent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910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Exchanging Predictive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Models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Max Ferguson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04/28/15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78163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PMML Support for Gaussian Process Regression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075290" y="1830199"/>
            <a:ext cx="2068538" cy="15691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25400" dir="2700000" algn="b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Predictive Models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8" y="1670725"/>
            <a:ext cx="1172953" cy="879714"/>
          </a:xfrm>
        </p:spPr>
      </p:pic>
      <p:pic>
        <p:nvPicPr>
          <p:cNvPr id="11" name="Content Placeholder 1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8" y="2838400"/>
            <a:ext cx="1172953" cy="879715"/>
          </a:xfrm>
        </p:spPr>
      </p:pic>
      <p:pic>
        <p:nvPicPr>
          <p:cNvPr id="12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27" y="1688925"/>
            <a:ext cx="1172041" cy="879030"/>
          </a:xfrm>
        </p:spPr>
      </p:pic>
      <p:pic>
        <p:nvPicPr>
          <p:cNvPr id="13" name="Content Placeholder 14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40" y="2852677"/>
            <a:ext cx="1172041" cy="87903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29" y="4258541"/>
            <a:ext cx="2119022" cy="211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b="8868"/>
          <a:stretch/>
        </p:blipFill>
        <p:spPr>
          <a:xfrm>
            <a:off x="4176262" y="1949416"/>
            <a:ext cx="1261390" cy="9636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12721"/>
          <a:stretch/>
        </p:blipFill>
        <p:spPr>
          <a:xfrm>
            <a:off x="5410049" y="1985320"/>
            <a:ext cx="654756" cy="8866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21" y="3076416"/>
            <a:ext cx="1823415" cy="1495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338145" y="2601824"/>
            <a:ext cx="713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44200" y="3731708"/>
            <a:ext cx="0" cy="553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026522" y="1130300"/>
            <a:ext cx="819116" cy="819116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  <a:alpha val="99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26522" y="3225993"/>
            <a:ext cx="819116" cy="819116"/>
          </a:xfrm>
          <a:prstGeom prst="rect">
            <a:avLst/>
          </a:prstGeom>
          <a:solidFill>
            <a:srgbClr val="B24324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138562" y="12831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✓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7026522" y="2158398"/>
            <a:ext cx="819116" cy="819116"/>
          </a:xfrm>
          <a:prstGeom prst="rect">
            <a:avLst/>
          </a:prstGeom>
          <a:solidFill>
            <a:srgbClr val="F2A047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" r="7301" b="-1"/>
          <a:stretch/>
        </p:blipFill>
        <p:spPr>
          <a:xfrm>
            <a:off x="8109491" y="1135147"/>
            <a:ext cx="814269" cy="8142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r="24513"/>
          <a:stretch/>
        </p:blipFill>
        <p:spPr>
          <a:xfrm>
            <a:off x="8101528" y="2143509"/>
            <a:ext cx="848893" cy="8488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-1160" r="7913" b="1160"/>
          <a:stretch/>
        </p:blipFill>
        <p:spPr>
          <a:xfrm>
            <a:off x="8111065" y="3225993"/>
            <a:ext cx="819116" cy="819116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6199761" y="2566292"/>
            <a:ext cx="826761" cy="1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74629" y="3186496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ndale Mono" charset="0"/>
                <a:ea typeface="Andale Mono" charset="0"/>
                <a:cs typeface="Andale Mono" charset="0"/>
              </a:rPr>
              <a:t>x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69959" y="2267902"/>
            <a:ext cx="4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-</a:t>
            </a:r>
            <a:endParaRPr lang="en-US" sz="3200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3838209" y="4527821"/>
            <a:ext cx="5305791" cy="201473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Trained using previous (known) data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Make predictions based on input values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Are becoming increasingly powerful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</p:txBody>
      </p:sp>
      <p:sp>
        <p:nvSpPr>
          <p:cNvPr id="42" name="Content Placeholder 4"/>
          <p:cNvSpPr>
            <a:spLocks noGrp="1"/>
          </p:cNvSpPr>
          <p:nvPr>
            <p:ph sz="quarter" idx="10"/>
          </p:nvPr>
        </p:nvSpPr>
        <p:spPr>
          <a:xfrm>
            <a:off x="4263222" y="3486587"/>
            <a:ext cx="5305791" cy="201473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lvl="1" indent="0">
              <a:buNone/>
            </a:pPr>
            <a:r>
              <a:rPr lang="en-US" altLang="en-US" sz="1600" b="1" dirty="0" smtClean="0">
                <a:latin typeface="Arial" charset="0"/>
                <a:ea typeface="ＭＳ Ｐゴシック" charset="-128"/>
              </a:rPr>
              <a:t>Predictive Model</a:t>
            </a:r>
            <a:endParaRPr lang="en-US" altLang="en-US" sz="1600" b="1" dirty="0">
              <a:latin typeface="Arial" charset="0"/>
              <a:ea typeface="ＭＳ Ｐゴシック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23742" y="3338516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E8820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sz="1600" dirty="0">
              <a:solidFill>
                <a:srgbClr val="E882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23742" y="2171462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sz="1600" dirty="0">
              <a:solidFill>
                <a:srgbClr val="0070C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15142" y="2179484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sz="1600" dirty="0">
              <a:solidFill>
                <a:srgbClr val="00B05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07122" y="334254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483C46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endParaRPr lang="en-US" sz="1600" dirty="0">
              <a:solidFill>
                <a:srgbClr val="483C46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Industry Adoption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4570939" cy="5012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1990 – 2000: Huge advances in </a:t>
            </a:r>
            <a:r>
              <a:rPr lang="en-US" altLang="en-US" sz="2000" dirty="0">
                <a:latin typeface="Arial" charset="0"/>
                <a:ea typeface="ＭＳ Ｐゴシック" charset="-128"/>
              </a:rPr>
              <a:t>predictive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modeling theory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2000 – 2010: Computational power is sufficient to justify advanced predictive models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2010 – 2015: Predictive modeling is used by major advertising networks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2015 – 2016: Google, Amazon and Microsoft release predictive modeling platforms</a:t>
            </a:r>
          </a:p>
          <a:p>
            <a:pPr marL="0" lvl="1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2020: Predictive modeling will be embedded in billions of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8" y="1220144"/>
            <a:ext cx="2389173" cy="46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22" t="18911" r="1576" b="24824"/>
          <a:stretch/>
        </p:blipFill>
        <p:spPr>
          <a:xfrm>
            <a:off x="6170789" y="1914001"/>
            <a:ext cx="2485849" cy="1020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3348069"/>
            <a:ext cx="2485849" cy="423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8" t="39894" r="24444" b="29913"/>
          <a:stretch/>
        </p:blipFill>
        <p:spPr>
          <a:xfrm>
            <a:off x="6170788" y="4093455"/>
            <a:ext cx="2485849" cy="858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" t="36072" r="6851" b="12565"/>
          <a:stretch/>
        </p:blipFill>
        <p:spPr>
          <a:xfrm>
            <a:off x="6170788" y="5230591"/>
            <a:ext cx="2494241" cy="9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9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Industry Adoption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7294786" cy="4158706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Predictive models for manufacturing are being created in research labs and universities right now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How can these models be used by the industry?</a:t>
            </a:r>
          </a:p>
          <a:p>
            <a:pPr lvl="1"/>
            <a:endParaRPr lang="en-US" altLang="en-US" sz="5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>
                <a:latin typeface="Arial" charset="0"/>
                <a:ea typeface="ＭＳ Ｐゴシック" charset="-128"/>
              </a:rPr>
              <a:t>How can these models be </a:t>
            </a:r>
            <a:r>
              <a:rPr lang="en-US" altLang="en-US" sz="5000" dirty="0" smtClean="0">
                <a:latin typeface="Arial" charset="0"/>
                <a:ea typeface="ＭＳ Ｐゴシック" charset="-128"/>
              </a:rPr>
              <a:t>transferred from one person to another?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How do we load the trained models onto a machine?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5000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4519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298576" y="2046288"/>
            <a:ext cx="2954338" cy="1544637"/>
          </a:xfrm>
        </p:spPr>
        <p:txBody>
          <a:bodyPr/>
          <a:lstStyle/>
          <a:p>
            <a:r>
              <a:rPr lang="en-US" sz="3000" dirty="0"/>
              <a:t>Predictive Model Markup Language (PMML</a:t>
            </a:r>
            <a:r>
              <a:rPr lang="en-US" sz="3000" dirty="0" smtClean="0"/>
              <a:t>)</a:t>
            </a:r>
            <a:endParaRPr lang="en-US" altLang="en-US" sz="30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8576" y="3719285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PMML AND Gaussian Process Regression 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6104"/>
          <a:stretch/>
        </p:blipFill>
        <p:spPr>
          <a:xfrm>
            <a:off x="4456114" y="2046288"/>
            <a:ext cx="3352572" cy="1944592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2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Introduction to PMML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55675" y="1211264"/>
            <a:ext cx="7273925" cy="2542590"/>
          </a:xfrm>
        </p:spPr>
        <p:txBody>
          <a:bodyPr>
            <a:normAutofit/>
          </a:bodyPr>
          <a:lstStyle/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Developed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by the Data Mining Group (DMG)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Supported by over 20 Vendors and applications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Contributions from numerous major players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NASA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Open Data Group (ODG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)…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955675" y="3978527"/>
            <a:ext cx="7273925" cy="254259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Our Contribution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Stanford and NIST Collaboration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Data Normalization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does not have a zero mean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Audio and vibration data on different scales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Normalized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Centered about the x-axis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energy normalized to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r="6531"/>
          <a:stretch/>
        </p:blipFill>
        <p:spPr>
          <a:xfrm>
            <a:off x="949325" y="1978183"/>
            <a:ext cx="3622675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r="6297"/>
          <a:stretch/>
        </p:blipFill>
        <p:spPr>
          <a:xfrm>
            <a:off x="5222928" y="1978182"/>
            <a:ext cx="356461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432680" y="3488005"/>
            <a:ext cx="7075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71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Example PMML File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418137"/>
          </a:xfrm>
        </p:spPr>
        <p:txBody>
          <a:bodyPr>
            <a:normAutofit/>
          </a:bodyPr>
          <a:lstStyle/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>
                <a:solidFill>
                  <a:schemeClr val="tx1"/>
                </a:solidFill>
                <a:ea typeface="+mn-ea"/>
              </a:rPr>
              <a:t>&lt;?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xml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version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"1.0"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encoding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"UTF-8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?&gt;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pmml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xmlns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"http://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www.dmg.org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/PMML-4_3"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version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"4.3"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  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header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copyright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DMG.org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/&gt; 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datadictionary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numberoffields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"32"&gt;  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 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 smtClean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     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 smtClean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datadictionary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gaussianprocessmodel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functionname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"regression"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modelname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"Gaussian Process Model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miningschema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x1"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"active"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"active"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"predicted"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miningschema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output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outputfield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feature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predictedValue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MeanValue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/&gt;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outputfield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feature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predictedValue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StandardDeviation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output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ardsquaredexponentialkernel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gamma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"0.15651"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noisevariance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"0.004691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lambda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array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n=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"31"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type=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"real"&gt;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1.451760 1.555283 0.939452&lt;/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array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lambda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ardsquaredexponentialkernel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traininginstances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fieldcount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"32"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istransformed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"false"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recordcount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"725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inlinetable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traininginstances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gaussianprocessmodel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pmml</a:t>
            </a:r>
            <a:r>
              <a:rPr lang="en-US" sz="800" dirty="0">
                <a:solidFill>
                  <a:schemeClr val="tx1"/>
                </a:solidFill>
                <a:ea typeface="+mn-ea"/>
              </a:rPr>
              <a:t>&gt;</a:t>
            </a:r>
            <a:endParaRPr lang="en-US" sz="800" dirty="0" smtClean="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59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/>
              <a:t>Gaussian Process </a:t>
            </a:r>
            <a:r>
              <a:rPr lang="en-US" sz="2800" dirty="0" smtClean="0"/>
              <a:t>PMML Package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/>
          <a:lstStyle/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Implemented in MATLAB and Python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Converts trained Gaussian Process Model to PMML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Allows predictions to be made from PMML file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4004636"/>
            <a:ext cx="2082633" cy="1561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80" y="3925051"/>
            <a:ext cx="3012002" cy="172114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3038308" y="4785623"/>
            <a:ext cx="150160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Looking to the Future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055637"/>
            <a:ext cx="2697663" cy="2023246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/>
              <a:t>Exploring PMML Applications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92226"/>
            <a:ext cx="7700963" cy="5011737"/>
          </a:xfrm>
        </p:spPr>
        <p:txBody>
          <a:bodyPr/>
          <a:lstStyle/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PMML model onto a smart sensor (C++)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the power of the cloud: make predictions using the Google Machine Learning Engine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Publish our tool wear and energy consumption models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44" y="3331493"/>
            <a:ext cx="2255108" cy="128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" y="5026213"/>
            <a:ext cx="2006760" cy="13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80" y="5123281"/>
            <a:ext cx="2098990" cy="118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57" y="4491789"/>
            <a:ext cx="1812174" cy="18121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760200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551152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60200" y="3988634"/>
            <a:ext cx="0" cy="1134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79640" y="3975809"/>
            <a:ext cx="0" cy="55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7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Detecting Sudden Changes to Manufacturing Process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6" y="1371600"/>
            <a:ext cx="6424869" cy="4818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5400000">
            <a:off x="3990790" y="2518983"/>
            <a:ext cx="3924408" cy="2348632"/>
          </a:xfrm>
          <a:prstGeom prst="rect">
            <a:avLst/>
          </a:prstGeom>
          <a:solidFill>
            <a:srgbClr val="F8696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>
            <a:off x="1492728" y="2369551"/>
            <a:ext cx="3924409" cy="2647491"/>
          </a:xfrm>
          <a:prstGeom prst="rect">
            <a:avLst/>
          </a:prstGeom>
          <a:solidFill>
            <a:srgbClr val="63BE7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>
            <a:spLocks/>
          </p:cNvSpPr>
          <p:nvPr/>
        </p:nvSpPr>
        <p:spPr bwMode="auto">
          <a:xfrm>
            <a:off x="239209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Normal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 bwMode="auto">
          <a:xfrm>
            <a:off x="490991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Unusual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048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Intelligent Sensor Networks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84" y="2862167"/>
            <a:ext cx="1853194" cy="1764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5" y="1545857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3" y="3182779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1" y="5025756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/>
          <p:cNvCxnSpPr>
            <a:stCxn id="31" idx="3"/>
          </p:cNvCxnSpPr>
          <p:nvPr/>
        </p:nvCxnSpPr>
        <p:spPr>
          <a:xfrm>
            <a:off x="3487786" y="2107370"/>
            <a:ext cx="388598" cy="754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2" idx="3"/>
            <a:endCxn id="8" idx="1"/>
          </p:cNvCxnSpPr>
          <p:nvPr/>
        </p:nvCxnSpPr>
        <p:spPr>
          <a:xfrm flipV="1">
            <a:off x="3467404" y="3744288"/>
            <a:ext cx="40898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3" idx="3"/>
          </p:cNvCxnSpPr>
          <p:nvPr/>
        </p:nvCxnSpPr>
        <p:spPr>
          <a:xfrm flipV="1">
            <a:off x="3460545" y="4626408"/>
            <a:ext cx="415839" cy="960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49690" b="60155"/>
          <a:stretch/>
        </p:blipFill>
        <p:spPr>
          <a:xfrm>
            <a:off x="2069803" y="1545857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l="49313" t="59982" r="377" b="173"/>
          <a:stretch/>
        </p:blipFill>
        <p:spPr>
          <a:xfrm>
            <a:off x="2049421" y="3182776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9313" t="59982" r="377" b="173"/>
          <a:stretch/>
        </p:blipFill>
        <p:spPr>
          <a:xfrm>
            <a:off x="2042562" y="5025755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579" y="2002414"/>
            <a:ext cx="2937959" cy="3483746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8" idx="3"/>
          </p:cNvCxnSpPr>
          <p:nvPr/>
        </p:nvCxnSpPr>
        <p:spPr>
          <a:xfrm>
            <a:off x="5729578" y="3744288"/>
            <a:ext cx="6391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6219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Questions?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81217"/>
            <a:ext cx="2697663" cy="1772085"/>
          </a:xfrm>
        </p:spPr>
      </p:pic>
    </p:spTree>
    <p:extLst>
      <p:ext uri="{BB962C8B-B14F-4D97-AF65-F5344CB8AC3E}">
        <p14:creationId xmlns:p14="http://schemas.microsoft.com/office/powerpoint/2010/main" val="617575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Enveloping vibration data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49" y="1898248"/>
            <a:ext cx="4043424" cy="30325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70" y="1898248"/>
            <a:ext cx="4043424" cy="303256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56253" y="3692325"/>
            <a:ext cx="4861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7608289" cy="5646737"/>
          </a:xfrm>
        </p:spPr>
        <p:txBody>
          <a:bodyPr>
            <a:normAutofit/>
          </a:bodyPr>
          <a:lstStyle/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>
              <a:buFont typeface="Wingdings" charset="2"/>
              <a:buChar char="§"/>
            </a:pPr>
            <a:endParaRPr lang="en-US" dirty="0" smtClean="0"/>
          </a:p>
          <a:p>
            <a:pPr>
              <a:buFont typeface="Wingdings" charset="2"/>
              <a:buChar char="§"/>
            </a:pPr>
            <a:r>
              <a:rPr lang="en-US" dirty="0" smtClean="0"/>
              <a:t>Calculate </a:t>
            </a:r>
            <a:r>
              <a:rPr lang="en-US" dirty="0"/>
              <a:t>the RMS combination of vibration signals</a:t>
            </a:r>
          </a:p>
          <a:p>
            <a:pPr>
              <a:buFont typeface="Wingdings" charset="2"/>
              <a:buChar char="§"/>
            </a:pPr>
            <a:r>
              <a:rPr lang="en-US" dirty="0"/>
              <a:t>Fit a smooth envelope to the RMS combination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5253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Cut Boundary Extraction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/>
          <a:stretch/>
        </p:blipFill>
        <p:spPr>
          <a:xfrm>
            <a:off x="581565" y="1349163"/>
            <a:ext cx="8076660" cy="4692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776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29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047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CED49D1-DCAD-4868-96E0-9E69B0BF73D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5762</TotalTime>
  <Words>1838</Words>
  <Application>Microsoft Macintosh PowerPoint</Application>
  <PresentationFormat>On-screen Show (4:3)</PresentationFormat>
  <Paragraphs>692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Andale Mono</vt:lpstr>
      <vt:lpstr>Calibri</vt:lpstr>
      <vt:lpstr>Cambria Math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Machine Learning for Monitoring of Manufacturing Systems</vt:lpstr>
      <vt:lpstr>Contents </vt:lpstr>
      <vt:lpstr>Data Collection</vt:lpstr>
      <vt:lpstr>Raw Data</vt:lpstr>
      <vt:lpstr>Data Normalization</vt:lpstr>
      <vt:lpstr>Enveloping vibration data</vt:lpstr>
      <vt:lpstr>Cut Boundary Extraction</vt:lpstr>
      <vt:lpstr>Frequency Content of Each Cut</vt:lpstr>
      <vt:lpstr>Frequency Content of Each Cut</vt:lpstr>
      <vt:lpstr>Frequency Content of Each Cut</vt:lpstr>
      <vt:lpstr>Frequency Content  (Rotation Speed)</vt:lpstr>
      <vt:lpstr>Audio Frequency Content</vt:lpstr>
      <vt:lpstr>Early Observations</vt:lpstr>
      <vt:lpstr>Identifying Milling Machine Behavior </vt:lpstr>
      <vt:lpstr>Extracting Vibration Energy Features</vt:lpstr>
      <vt:lpstr>Principal Components of Signal Energy</vt:lpstr>
      <vt:lpstr>Gaussian Mixture Model Classification</vt:lpstr>
      <vt:lpstr>Conventional and Climb Milling</vt:lpstr>
      <vt:lpstr>Milling Cut Classification</vt:lpstr>
      <vt:lpstr>Milling Cut Classification</vt:lpstr>
      <vt:lpstr>Cut Classification - Conclusion</vt:lpstr>
      <vt:lpstr>Classifying Material Type</vt:lpstr>
      <vt:lpstr>Predicting Material Type</vt:lpstr>
      <vt:lpstr>Predicting Material Type – Vibration Energy</vt:lpstr>
      <vt:lpstr>Predicting Material Type - Support Vector Machine</vt:lpstr>
      <vt:lpstr>Predicting Material Type -  Multiclass Support Vector Machine</vt:lpstr>
      <vt:lpstr>Predicting Material Type – SVM Results</vt:lpstr>
      <vt:lpstr>Predicting Material Type – Summary</vt:lpstr>
      <vt:lpstr>Extracting More Features – Low Pass Filter</vt:lpstr>
      <vt:lpstr>Extracting More Features – Band Pass Filter</vt:lpstr>
      <vt:lpstr>Extracting More Features – High Pass Filter</vt:lpstr>
      <vt:lpstr>Extracting More Features – Audio Log Scale</vt:lpstr>
      <vt:lpstr>Extracting More Features – Vibration Log Scale</vt:lpstr>
      <vt:lpstr>Predicting Material Type – Energy Bands</vt:lpstr>
      <vt:lpstr>Predicting Material Type – Conclusion</vt:lpstr>
      <vt:lpstr>Tool Wear Prediction</vt:lpstr>
      <vt:lpstr>Predicting Tool Wear – Background</vt:lpstr>
      <vt:lpstr>Predicting Tool Wear – What is Wear?</vt:lpstr>
      <vt:lpstr>Predicting Tool Wear – Features</vt:lpstr>
      <vt:lpstr>Predicting Tool Wear – Results</vt:lpstr>
      <vt:lpstr>Predicting Tool Wear – Human Labeled Tool Wear</vt:lpstr>
      <vt:lpstr>Predicting Tool Wear – GP Labeled Tool Wear</vt:lpstr>
      <vt:lpstr>Predicting Tool Wear - Summary</vt:lpstr>
      <vt:lpstr>Exchanging Predictive Models</vt:lpstr>
      <vt:lpstr>Predictive Models</vt:lpstr>
      <vt:lpstr>Industry Adoption</vt:lpstr>
      <vt:lpstr>Industry Adoption</vt:lpstr>
      <vt:lpstr>Predictive Model Markup Language (PMML)</vt:lpstr>
      <vt:lpstr>Introduction to PMML</vt:lpstr>
      <vt:lpstr>Example PMML File</vt:lpstr>
      <vt:lpstr>Gaussian Process PMML Package</vt:lpstr>
      <vt:lpstr>Looking to the Future</vt:lpstr>
      <vt:lpstr>Exploring PMML Applications</vt:lpstr>
      <vt:lpstr>Detecting Sudden Changes to Manufacturing Process</vt:lpstr>
      <vt:lpstr>Intelligent Sensor Networks</vt:lpstr>
      <vt:lpstr>Questions?</vt:lpstr>
    </vt:vector>
  </TitlesOfParts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Monitoring of Manufacturing Systems</dc:title>
  <dc:creator>Max Ferguson</dc:creator>
  <dc:description>2012 PowerPoint template redesign</dc:description>
  <cp:lastModifiedBy>Max Ferguson</cp:lastModifiedBy>
  <cp:revision>93</cp:revision>
  <dcterms:created xsi:type="dcterms:W3CDTF">2016-04-22T01:02:21Z</dcterms:created>
  <dcterms:modified xsi:type="dcterms:W3CDTF">2016-04-28T19:04:30Z</dcterms:modified>
</cp:coreProperties>
</file>